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sldIdLst>
    <p:sldId id="859" r:id="rId2"/>
    <p:sldId id="1017" r:id="rId3"/>
    <p:sldId id="1058" r:id="rId4"/>
    <p:sldId id="1022" r:id="rId5"/>
    <p:sldId id="1023" r:id="rId6"/>
    <p:sldId id="1036" r:id="rId7"/>
    <p:sldId id="1029" r:id="rId8"/>
    <p:sldId id="1059" r:id="rId9"/>
    <p:sldId id="1033" r:id="rId10"/>
    <p:sldId id="1057" r:id="rId11"/>
    <p:sldId id="1040" r:id="rId12"/>
    <p:sldId id="1060" r:id="rId13"/>
    <p:sldId id="1042" r:id="rId14"/>
    <p:sldId id="1043" r:id="rId15"/>
    <p:sldId id="1044" r:id="rId16"/>
    <p:sldId id="1061" r:id="rId17"/>
    <p:sldId id="1062" r:id="rId18"/>
    <p:sldId id="1063" r:id="rId19"/>
    <p:sldId id="1045" r:id="rId20"/>
    <p:sldId id="1064" r:id="rId21"/>
    <p:sldId id="1065" r:id="rId22"/>
    <p:sldId id="1054" r:id="rId23"/>
    <p:sldId id="1055" r:id="rId24"/>
    <p:sldId id="1056" r:id="rId25"/>
    <p:sldId id="1066" r:id="rId26"/>
    <p:sldId id="1070" r:id="rId27"/>
    <p:sldId id="1067" r:id="rId28"/>
    <p:sldId id="1068" r:id="rId29"/>
    <p:sldId id="1069" r:id="rId30"/>
    <p:sldId id="1071" r:id="rId31"/>
    <p:sldId id="1072" r:id="rId32"/>
    <p:sldId id="1073" r:id="rId33"/>
    <p:sldId id="1074" r:id="rId34"/>
    <p:sldId id="1075" r:id="rId35"/>
    <p:sldId id="1076" r:id="rId3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必修 第一册 </a:t>
            </a:r>
            <a:r>
              <a:rPr lang="en-US" altLang="zh-CN" sz="2000" dirty="0" err="1"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30.png"/></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8.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9.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3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dirty="0">
                <a:solidFill>
                  <a:srgbClr val="549E39"/>
                </a:solidFill>
                <a:latin typeface="+mj-lt"/>
                <a:ea typeface="微软雅黑" panose="020B0503020204020204" pitchFamily="34" charset="-122"/>
                <a:cs typeface="微软雅黑" panose="020B0503020204020204" pitchFamily="34" charset="-122"/>
              </a:rPr>
              <a:t>3</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相互作用</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dirty="0">
                <a:solidFill>
                  <a:srgbClr val="000000"/>
                </a:solidFill>
                <a:latin typeface="+mj-lt"/>
                <a:ea typeface="微软雅黑" panose="020B0503020204020204" pitchFamily="34" charset="-122"/>
                <a:cs typeface="微软雅黑" panose="020B0503020204020204" pitchFamily="34" charset="-122"/>
              </a:rPr>
              <a:t>3</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摩擦力</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746120"/>
            <a:ext cx="11485848" cy="2238241"/>
          </a:xfrm>
        </p:spPr>
        <p:txBody>
          <a:bodyPr/>
          <a:lstStyle/>
          <a:p>
            <a:pPr hangingPunct="0">
              <a:spcAft>
                <a:spcPts val="0"/>
              </a:spcAft>
              <a:tabLst>
                <a:tab pos="1162050"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甲静止不动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其所受摩擦力与弹簧弹力平衡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则木块甲所受摩擦力的大小为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方向水平向右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木块乙静止不动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根据平衡条件可得木块乙所受摩擦力的大小为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方向水平向左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解析.eps" descr="id:2147493960;FounderCES"/>
          <p:cNvPicPr/>
          <p:nvPr/>
        </p:nvPicPr>
        <p:blipFill>
          <a:blip r:embed="rId2"/>
          <a:stretch>
            <a:fillRect/>
          </a:stretch>
        </p:blipFill>
        <p:spPr>
          <a:xfrm>
            <a:off x="573168" y="920009"/>
            <a:ext cx="835902" cy="297919"/>
          </a:xfrm>
          <a:prstGeom prst="rect">
            <a:avLst/>
          </a:prstGeom>
        </p:spPr>
      </p:pic>
      <p:pic>
        <p:nvPicPr>
          <p:cNvPr id="4" name="as823.jpg" descr="id:2147493958;FounderCES"/>
          <p:cNvPicPr/>
          <p:nvPr/>
        </p:nvPicPr>
        <p:blipFill>
          <a:blip r:embed="rId3"/>
          <a:stretch>
            <a:fillRect/>
          </a:stretch>
        </p:blipFill>
        <p:spPr>
          <a:xfrm>
            <a:off x="3646934" y="3179109"/>
            <a:ext cx="4248472" cy="641803"/>
          </a:xfrm>
          <a:prstGeom prst="rect">
            <a:avLst/>
          </a:prstGeom>
        </p:spPr>
      </p:pic>
    </p:spTree>
    <p:extLst>
      <p:ext uri="{BB962C8B-B14F-4D97-AF65-F5344CB8AC3E}">
        <p14:creationId xmlns:p14="http://schemas.microsoft.com/office/powerpoint/2010/main" val="20413871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1252538"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摩擦力</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的有无及方向判断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2.eps" descr="id:2147491400;FounderCES"/>
          <p:cNvPicPr/>
          <p:nvPr/>
        </p:nvPicPr>
        <p:blipFill>
          <a:blip r:embed="rId2"/>
          <a:stretch>
            <a:fillRect/>
          </a:stretch>
        </p:blipFill>
        <p:spPr>
          <a:xfrm>
            <a:off x="360854" y="853702"/>
            <a:ext cx="1228725" cy="431165"/>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1997695059"/>
              </p:ext>
            </p:extLst>
          </p:nvPr>
        </p:nvGraphicFramePr>
        <p:xfrm>
          <a:off x="343712" y="1645356"/>
          <a:ext cx="11502991" cy="3412976"/>
        </p:xfrm>
        <a:graphic>
          <a:graphicData uri="http://schemas.openxmlformats.org/drawingml/2006/table">
            <a:tbl>
              <a:tblPr firstRow="1" firstCol="1" bandRow="1"/>
              <a:tblGrid>
                <a:gridCol w="3879286">
                  <a:extLst>
                    <a:ext uri="{9D8B030D-6E8A-4147-A177-3AD203B41FA5}">
                      <a16:colId xmlns:a16="http://schemas.microsoft.com/office/drawing/2014/main" val="3897066977"/>
                    </a:ext>
                  </a:extLst>
                </a:gridCol>
                <a:gridCol w="7623705">
                  <a:extLst>
                    <a:ext uri="{9D8B030D-6E8A-4147-A177-3AD203B41FA5}">
                      <a16:colId xmlns:a16="http://schemas.microsoft.com/office/drawing/2014/main" val="2229371534"/>
                    </a:ext>
                  </a:extLst>
                </a:gridCol>
              </a:tblGrid>
              <a:tr h="377164">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静摩擦力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滑动摩擦力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11331193"/>
                  </a:ext>
                </a:extLst>
              </a:tr>
              <a:tr h="2864336">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条件判断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接触面之间有压力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接触面粗糙且有相对运动趋势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静摩擦力方向与相对运动趋势的方向相反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条件判断</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接触面之间有压力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接触面粗糙且有相对运动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假设法</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假设接触面光滑</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不存在摩擦力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若物体原来的运动状态改变</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则说明存在摩擦力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若物体的运动状态保持不变</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则说明不存在</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摩擦力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081539372"/>
                  </a:ext>
                </a:extLst>
              </a:tr>
            </a:tbl>
          </a:graphicData>
        </a:graphic>
      </p:graphicFrame>
    </p:spTree>
    <p:extLst>
      <p:ext uri="{BB962C8B-B14F-4D97-AF65-F5344CB8AC3E}">
        <p14:creationId xmlns:p14="http://schemas.microsoft.com/office/powerpoint/2010/main" val="584851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1252538"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摩擦力</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的有无及方向判断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2.eps" descr="id:2147491400;FounderCES"/>
          <p:cNvPicPr/>
          <p:nvPr/>
        </p:nvPicPr>
        <p:blipFill>
          <a:blip r:embed="rId2"/>
          <a:stretch>
            <a:fillRect/>
          </a:stretch>
        </p:blipFill>
        <p:spPr>
          <a:xfrm>
            <a:off x="360854" y="853702"/>
            <a:ext cx="1228725" cy="431165"/>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4057794743"/>
              </p:ext>
            </p:extLst>
          </p:nvPr>
        </p:nvGraphicFramePr>
        <p:xfrm>
          <a:off x="343712" y="1600200"/>
          <a:ext cx="11502991" cy="4937760"/>
        </p:xfrm>
        <a:graphic>
          <a:graphicData uri="http://schemas.openxmlformats.org/drawingml/2006/table">
            <a:tbl>
              <a:tblPr firstRow="1" firstCol="1" bandRow="1"/>
              <a:tblGrid>
                <a:gridCol w="2915785">
                  <a:extLst>
                    <a:ext uri="{9D8B030D-6E8A-4147-A177-3AD203B41FA5}">
                      <a16:colId xmlns:a16="http://schemas.microsoft.com/office/drawing/2014/main" val="3897066977"/>
                    </a:ext>
                  </a:extLst>
                </a:gridCol>
                <a:gridCol w="8475002">
                  <a:extLst>
                    <a:ext uri="{9D8B030D-6E8A-4147-A177-3AD203B41FA5}">
                      <a16:colId xmlns:a16="http://schemas.microsoft.com/office/drawing/2014/main" val="2229371534"/>
                    </a:ext>
                  </a:extLst>
                </a:gridCol>
                <a:gridCol w="112204">
                  <a:extLst>
                    <a:ext uri="{9D8B030D-6E8A-4147-A177-3AD203B41FA5}">
                      <a16:colId xmlns:a16="http://schemas.microsoft.com/office/drawing/2014/main" val="700862386"/>
                    </a:ext>
                  </a:extLst>
                </a:gridCol>
              </a:tblGrid>
              <a:tr h="377164">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静摩擦力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滑动摩擦力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nSpc>
                          <a:spcPts val="1785"/>
                        </a:lnSpc>
                        <a:spcAft>
                          <a:spcPts val="0"/>
                        </a:spcAf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p>
                  </a:txBody>
                  <a:tcPr marL="0" marR="0" marT="0" marB="0" anchor="ctr">
                    <a:lnL w="12700" cap="flat" cmpd="sng" algn="ctr">
                      <a:solidFill>
                        <a:srgbClr val="39B97A"/>
                      </a:solidFill>
                      <a:prstDash val="solid"/>
                      <a:round/>
                      <a:headEnd type="none" w="med" len="med"/>
                      <a:tailEnd type="none" w="med" len="med"/>
                    </a:lnL>
                    <a:lnR>
                      <a:noFill/>
                    </a:lnR>
                    <a:lnT>
                      <a:noFill/>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1331193"/>
                  </a:ext>
                </a:extLst>
              </a:tr>
              <a:tr h="4148799">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条件判断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接触面之间有压力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接触面粗糙且有相对运动趋势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静摩擦力方向与相对运动趋势的方向相反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just" hangingPunct="0">
                        <a:lnSpc>
                          <a:spcPct val="150000"/>
                        </a:lnSpc>
                        <a:spcAft>
                          <a:spcPts val="0"/>
                        </a:spcAft>
                        <a:tabLst>
                          <a:tab pos="5941060" algn="l"/>
                        </a:tabLs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状态法</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物体的运动状态和物体受到的力有密切关系</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如木块在水平传送带上与传送带一起匀速运动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木块不受传送带的摩擦力</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如图所示</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p>
                    <a:p>
                      <a:pPr algn="just" hangingPunct="0">
                        <a:lnSpc>
                          <a:spcPct val="150000"/>
                        </a:lnSpc>
                        <a:spcAft>
                          <a:spcPts val="0"/>
                        </a:spcAft>
                        <a:tabLst>
                          <a:tab pos="5941060" algn="l"/>
                        </a:tabLst>
                      </a:pPr>
                      <a:endPar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力的相互作用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当一物体所受摩擦力的方向不易判断时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可根据与之相互作用的另一物体所受摩擦力的情况进行判断</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二者所受摩擦力等大、反向</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081539372"/>
                  </a:ext>
                </a:extLst>
              </a:tr>
            </a:tbl>
          </a:graphicData>
        </a:graphic>
      </p:graphicFrame>
      <p:pic>
        <p:nvPicPr>
          <p:cNvPr id="1025" name="cz26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7214" y="3573016"/>
            <a:ext cx="3386255" cy="1151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88460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0136"/>
            <a:ext cx="11485848" cy="4339064"/>
          </a:xfrm>
          <a:solidFill>
            <a:srgbClr val="E3F2E7"/>
          </a:solidFill>
        </p:spPr>
        <p:txBody>
          <a:bodyPr/>
          <a:lstStyle/>
          <a:p>
            <a:pPr hangingPunct="0">
              <a:spcAft>
                <a:spcPts val="0"/>
              </a:spcAft>
              <a:tabLst>
                <a:tab pos="2155825" algn="l"/>
                <a:tab pos="5940425" algn="l"/>
              </a:tabLs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个方向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关键提醒.eps" descr="id:2147490213;FounderCES"/>
          <p:cNvPicPr/>
          <p:nvPr/>
        </p:nvPicPr>
        <p:blipFill>
          <a:blip r:embed="rId2"/>
          <a:stretch>
            <a:fillRect/>
          </a:stretch>
        </p:blipFill>
        <p:spPr>
          <a:xfrm>
            <a:off x="406574" y="980728"/>
            <a:ext cx="2030256" cy="422970"/>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3891450553"/>
              </p:ext>
            </p:extLst>
          </p:nvPr>
        </p:nvGraphicFramePr>
        <p:xfrm>
          <a:off x="343711" y="1782055"/>
          <a:ext cx="11502992" cy="3291840"/>
        </p:xfrm>
        <a:graphic>
          <a:graphicData uri="http://schemas.openxmlformats.org/drawingml/2006/table">
            <a:tbl>
              <a:tblPr firstRow="1" firstCol="1" bandRow="1"/>
              <a:tblGrid>
                <a:gridCol w="1771461">
                  <a:extLst>
                    <a:ext uri="{9D8B030D-6E8A-4147-A177-3AD203B41FA5}">
                      <a16:colId xmlns:a16="http://schemas.microsoft.com/office/drawing/2014/main" val="870902056"/>
                    </a:ext>
                  </a:extLst>
                </a:gridCol>
                <a:gridCol w="9731531">
                  <a:extLst>
                    <a:ext uri="{9D8B030D-6E8A-4147-A177-3AD203B41FA5}">
                      <a16:colId xmlns:a16="http://schemas.microsoft.com/office/drawing/2014/main" val="4277084907"/>
                    </a:ext>
                  </a:extLst>
                </a:gridCol>
              </a:tblGrid>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运动方向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一般指物体相对地面</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以地面为参考系</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的运动方向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027038921"/>
                  </a:ext>
                </a:extLst>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相对运动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指以其中一个物体 </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为参考系</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另一个物体 </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的运动方向</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25399369"/>
                  </a:ext>
                </a:extLst>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相对运动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趋势方向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由于两物体间静摩擦力的存在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两者能发生而没有发生的相对运动的方向</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实际上相对运动趋势方向就是假设静摩擦力不存在时物体的相对运动方向</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这样处理可以化</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静</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45150706"/>
                  </a:ext>
                </a:extLst>
              </a:tr>
            </a:tbl>
          </a:graphicData>
        </a:graphic>
      </p:graphicFrame>
    </p:spTree>
    <p:extLst>
      <p:ext uri="{BB962C8B-B14F-4D97-AF65-F5344CB8AC3E}">
        <p14:creationId xmlns:p14="http://schemas.microsoft.com/office/powerpoint/2010/main" val="33444564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1343025" algn="l"/>
                <a:tab pos="594042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图所示，重为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的物块在垂直于墙壁的水平推力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作用下处于静止状态，物块与墙壁间的动摩擦因数为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，则物块所受摩擦力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方向竖直向上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方向水平向右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方向竖直向上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方向无法确定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2.eps" descr="id:2147491437;FounderCES"/>
          <p:cNvPicPr/>
          <p:nvPr/>
        </p:nvPicPr>
        <p:blipFill>
          <a:blip r:embed="rId2"/>
          <a:stretch>
            <a:fillRect/>
          </a:stretch>
        </p:blipFill>
        <p:spPr>
          <a:xfrm>
            <a:off x="389652" y="875610"/>
            <a:ext cx="1203325" cy="387350"/>
          </a:xfrm>
          <a:prstGeom prst="rect">
            <a:avLst/>
          </a:prstGeom>
        </p:spPr>
      </p:pic>
      <p:pic>
        <p:nvPicPr>
          <p:cNvPr id="5" name="ca335.jpg" descr="id:2147494016;FounderCES"/>
          <p:cNvPicPr/>
          <p:nvPr/>
        </p:nvPicPr>
        <p:blipFill>
          <a:blip r:embed="rId3"/>
          <a:stretch>
            <a:fillRect/>
          </a:stretch>
        </p:blipFill>
        <p:spPr>
          <a:xfrm>
            <a:off x="7319342" y="2132856"/>
            <a:ext cx="1444034" cy="2304256"/>
          </a:xfrm>
          <a:prstGeom prst="rect">
            <a:avLst/>
          </a:prstGeom>
        </p:spPr>
      </p:pic>
      <p:sp>
        <p:nvSpPr>
          <p:cNvPr id="6" name="内容占位符 1"/>
          <p:cNvSpPr txBox="1">
            <a:spLocks/>
          </p:cNvSpPr>
          <p:nvPr/>
        </p:nvSpPr>
        <p:spPr bwMode="auto">
          <a:xfrm>
            <a:off x="360854" y="4038931"/>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93967;FounderCES"/>
          <p:cNvPicPr/>
          <p:nvPr/>
        </p:nvPicPr>
        <p:blipFill>
          <a:blip r:embed="rId4"/>
          <a:stretch>
            <a:fillRect/>
          </a:stretch>
        </p:blipFill>
        <p:spPr>
          <a:xfrm>
            <a:off x="430424" y="4201532"/>
            <a:ext cx="842082" cy="299992"/>
          </a:xfrm>
          <a:prstGeom prst="rect">
            <a:avLst/>
          </a:prstGeom>
        </p:spPr>
      </p:pic>
    </p:spTree>
    <p:extLst>
      <p:ext uri="{BB962C8B-B14F-4D97-AF65-F5344CB8AC3E}">
        <p14:creationId xmlns:p14="http://schemas.microsoft.com/office/powerpoint/2010/main" val="1620437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746120"/>
            <a:ext cx="11485848" cy="2862322"/>
          </a:xfrm>
        </p:spPr>
        <p:txBody>
          <a:bodyPr/>
          <a:lstStyle/>
          <a:p>
            <a:pPr algn="dist" hangingPunct="0">
              <a:spcAft>
                <a:spcPts val="0"/>
              </a:spcAft>
              <a:tabLst>
                <a:tab pos="982663" algn="l"/>
                <a:tab pos="5940425" algn="l"/>
              </a:tabLst>
            </a:pP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物块处于静止状态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物块受到墙壁的静摩擦力作用</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其与物块的</a:t>
            </a:r>
            <a:r>
              <a:rPr lang="zh-CN" altLang="zh-CN" b="1" u="wavy" dirty="0"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重力</a:t>
            </a:r>
            <a:endParaRPr lang="en-US" altLang="zh-CN" b="1" u="wavy" dirty="0"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982663" algn="l"/>
                <a:tab pos="5940425" algn="l"/>
              </a:tabLst>
            </a:pPr>
            <a:r>
              <a:rPr lang="zh-CN" altLang="zh-CN" b="1" u="wavy" dirty="0"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平衡</a:t>
            </a:r>
            <a:r>
              <a:rPr lang="zh-CN" altLang="zh-CN" b="1" u="wavy" dirty="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静摩擦力</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的大小需要根据物体的运动状态和平衡条件来确定</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切忌与滑动摩擦力混淆</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不能用压力乘以动摩擦因数进行计算</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方向竖直向上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解析.eps" descr="id:2147493960;FounderCES"/>
          <p:cNvPicPr/>
          <p:nvPr/>
        </p:nvPicPr>
        <p:blipFill>
          <a:blip r:embed="rId2"/>
          <a:stretch>
            <a:fillRect/>
          </a:stretch>
        </p:blipFill>
        <p:spPr>
          <a:xfrm>
            <a:off x="467293" y="920009"/>
            <a:ext cx="835902" cy="297919"/>
          </a:xfrm>
          <a:prstGeom prst="rect">
            <a:avLst/>
          </a:prstGeom>
        </p:spPr>
      </p:pic>
      <p:pic>
        <p:nvPicPr>
          <p:cNvPr id="7" name="箭头右下.eps" descr="id:2147494030;FounderCES"/>
          <p:cNvPicPr/>
          <p:nvPr/>
        </p:nvPicPr>
        <p:blipFill>
          <a:blip r:embed="rId3"/>
          <a:stretch>
            <a:fillRect/>
          </a:stretch>
        </p:blipFill>
        <p:spPr>
          <a:xfrm>
            <a:off x="766614" y="1948149"/>
            <a:ext cx="394970" cy="310515"/>
          </a:xfrm>
          <a:prstGeom prst="rect">
            <a:avLst/>
          </a:prstGeom>
        </p:spPr>
      </p:pic>
      <p:pic>
        <p:nvPicPr>
          <p:cNvPr id="8" name="ca335.jpg" descr="id:2147494016;FounderCES"/>
          <p:cNvPicPr/>
          <p:nvPr/>
        </p:nvPicPr>
        <p:blipFill>
          <a:blip r:embed="rId4"/>
          <a:stretch>
            <a:fillRect/>
          </a:stretch>
        </p:blipFill>
        <p:spPr>
          <a:xfrm>
            <a:off x="5951190" y="3933056"/>
            <a:ext cx="1444034" cy="2304256"/>
          </a:xfrm>
          <a:prstGeom prst="rect">
            <a:avLst/>
          </a:prstGeom>
        </p:spPr>
      </p:pic>
    </p:spTree>
    <p:extLst>
      <p:ext uri="{BB962C8B-B14F-4D97-AF65-F5344CB8AC3E}">
        <p14:creationId xmlns:p14="http://schemas.microsoft.com/office/powerpoint/2010/main" val="21322544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1341438"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摩擦力</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大小的计算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计算摩擦力的大小之前，必须先分析物体的运动情况，判断是滑动摩擦力还是静摩擦力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94044;FounderCES"/>
          <p:cNvPicPr/>
          <p:nvPr/>
        </p:nvPicPr>
        <p:blipFill>
          <a:blip r:embed="rId2"/>
          <a:stretch>
            <a:fillRect/>
          </a:stretch>
        </p:blipFill>
        <p:spPr>
          <a:xfrm>
            <a:off x="454832" y="848587"/>
            <a:ext cx="1228725" cy="431165"/>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1264039782"/>
              </p:ext>
            </p:extLst>
          </p:nvPr>
        </p:nvGraphicFramePr>
        <p:xfrm>
          <a:off x="343711" y="2583142"/>
          <a:ext cx="11502992" cy="3840480"/>
        </p:xfrm>
        <a:graphic>
          <a:graphicData uri="http://schemas.openxmlformats.org/drawingml/2006/table">
            <a:tbl>
              <a:tblPr firstRow="1" firstCol="1" bandRow="1"/>
              <a:tblGrid>
                <a:gridCol w="710935">
                  <a:extLst>
                    <a:ext uri="{9D8B030D-6E8A-4147-A177-3AD203B41FA5}">
                      <a16:colId xmlns:a16="http://schemas.microsoft.com/office/drawing/2014/main" val="1401667992"/>
                    </a:ext>
                  </a:extLst>
                </a:gridCol>
                <a:gridCol w="1368152">
                  <a:extLst>
                    <a:ext uri="{9D8B030D-6E8A-4147-A177-3AD203B41FA5}">
                      <a16:colId xmlns:a16="http://schemas.microsoft.com/office/drawing/2014/main" val="217079519"/>
                    </a:ext>
                  </a:extLst>
                </a:gridCol>
                <a:gridCol w="9423905">
                  <a:extLst>
                    <a:ext uri="{9D8B030D-6E8A-4147-A177-3AD203B41FA5}">
                      <a16:colId xmlns:a16="http://schemas.microsoft.com/office/drawing/2014/main" val="2895755191"/>
                    </a:ext>
                  </a:extLst>
                </a:gridCol>
              </a:tblGrid>
              <a:tr h="2640650">
                <a:tc rowSpan="2">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公式法</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μF</a:t>
                      </a:r>
                      <a:r>
                        <a:rPr lang="en-US" sz="2400" b="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是两个物体之间的压力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不是物体的重力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许多情况下要结合物体的平衡条件等加以确定</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式中的</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μ</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是动摩擦因数</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大小与相互接触的两个物体的材料特性及表面状况有关</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与接触面的大小无关</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滑动摩擦力的大小与物体的运动速度无关</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与接触面的大小也无关</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7" marR="36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74491439"/>
                  </a:ext>
                </a:extLst>
              </a:tr>
              <a:tr h="811851">
                <a:tc vMerge="1">
                  <a:txBody>
                    <a:bodyPr/>
                    <a:lstStyle/>
                    <a:p>
                      <a:endParaRPr lang="zh-CN" altLang="en-US"/>
                    </a:p>
                  </a:txBody>
                  <a:tcPr/>
                </a:tc>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二力平</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衡法</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物体处于平衡状态</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匀速直线运动、静止</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根据二力平衡条件求解</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7" marR="36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20928817"/>
                  </a:ext>
                </a:extLst>
              </a:tr>
            </a:tbl>
          </a:graphicData>
        </a:graphic>
      </p:graphicFrame>
    </p:spTree>
    <p:extLst>
      <p:ext uri="{BB962C8B-B14F-4D97-AF65-F5344CB8AC3E}">
        <p14:creationId xmlns:p14="http://schemas.microsoft.com/office/powerpoint/2010/main" val="15699891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542784841"/>
              </p:ext>
            </p:extLst>
          </p:nvPr>
        </p:nvGraphicFramePr>
        <p:xfrm>
          <a:off x="334567" y="896845"/>
          <a:ext cx="11521280" cy="2743200"/>
        </p:xfrm>
        <a:graphic>
          <a:graphicData uri="http://schemas.openxmlformats.org/drawingml/2006/table">
            <a:tbl>
              <a:tblPr firstRow="1" firstCol="1" bandRow="1"/>
              <a:tblGrid>
                <a:gridCol w="619845">
                  <a:extLst>
                    <a:ext uri="{9D8B030D-6E8A-4147-A177-3AD203B41FA5}">
                      <a16:colId xmlns:a16="http://schemas.microsoft.com/office/drawing/2014/main" val="1346823306"/>
                    </a:ext>
                  </a:extLst>
                </a:gridCol>
                <a:gridCol w="10901435">
                  <a:extLst>
                    <a:ext uri="{9D8B030D-6E8A-4147-A177-3AD203B41FA5}">
                      <a16:colId xmlns:a16="http://schemas.microsoft.com/office/drawing/2014/main" val="3917724737"/>
                    </a:ext>
                  </a:extLst>
                </a:gridCol>
              </a:tblGrid>
              <a:tr h="0">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静</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摩</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擦</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力</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dirty="0" err="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max</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可由受力情况及二力平衡条件来确定</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大小总等于使物体产生相对运动趋势、并且沿相对运动趋势方向的外力大小</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max</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为最大静摩擦力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大小等于物体刚要运动时所需要的沿相对运动趋势方向的外力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其实际值略大于滑动摩擦力</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15934750"/>
                  </a:ext>
                </a:extLst>
              </a:tr>
            </a:tbl>
          </a:graphicData>
        </a:graphic>
      </p:graphicFrame>
    </p:spTree>
    <p:extLst>
      <p:ext uri="{BB962C8B-B14F-4D97-AF65-F5344CB8AC3E}">
        <p14:creationId xmlns:p14="http://schemas.microsoft.com/office/powerpoint/2010/main" val="37672089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79242"/>
            <a:ext cx="11485848" cy="5286062"/>
          </a:xfrm>
          <a:solidFill>
            <a:srgbClr val="E3F2E7"/>
          </a:solidFill>
        </p:spPr>
        <p:txBody>
          <a:bodyPr/>
          <a:lstStyle/>
          <a:p>
            <a:pPr>
              <a:spcAft>
                <a:spcPts val="0"/>
              </a:spcAft>
              <a:tabLst>
                <a:tab pos="1887538" algn="l"/>
                <a:tab pos="5940425" algn="l"/>
              </a:tabLs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摩擦力</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大小的计算注意以下两点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只有滑动摩擦力才能用公式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其中的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表示正压力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不一定等于</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重</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a:spcAft>
                <a:spcPts val="0"/>
              </a:spcAft>
              <a:tabLst>
                <a:tab pos="5941060" algn="l"/>
              </a:tabLs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静摩擦力大小不能用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但当静摩擦力达到最大值时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其最大值一般可认为等于滑动摩擦力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tabLst>
                <a:tab pos="5941060"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941060"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941060"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941060"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941060"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941060" algn="l"/>
              </a:tabLs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eps" descr="id:2147494059;FounderCES"/>
          <p:cNvPicPr/>
          <p:nvPr/>
        </p:nvPicPr>
        <p:blipFill>
          <a:blip r:embed="rId2"/>
          <a:stretch>
            <a:fillRect/>
          </a:stretch>
        </p:blipFill>
        <p:spPr>
          <a:xfrm>
            <a:off x="478582" y="1041842"/>
            <a:ext cx="1630680" cy="339725"/>
          </a:xfrm>
          <a:prstGeom prst="rect">
            <a:avLst/>
          </a:prstGeom>
        </p:spPr>
      </p:pic>
      <p:pic>
        <p:nvPicPr>
          <p:cNvPr id="4" name="CZ270.eps" descr="id:2147494066;FounderCES"/>
          <p:cNvPicPr/>
          <p:nvPr/>
        </p:nvPicPr>
        <p:blipFill>
          <a:blip r:embed="rId3"/>
          <a:stretch>
            <a:fillRect/>
          </a:stretch>
        </p:blipFill>
        <p:spPr>
          <a:xfrm>
            <a:off x="5231110" y="3634130"/>
            <a:ext cx="2896235" cy="2286000"/>
          </a:xfrm>
          <a:prstGeom prst="rect">
            <a:avLst/>
          </a:prstGeom>
        </p:spPr>
      </p:pic>
    </p:spTree>
    <p:extLst>
      <p:ext uri="{BB962C8B-B14F-4D97-AF65-F5344CB8AC3E}">
        <p14:creationId xmlns:p14="http://schemas.microsoft.com/office/powerpoint/2010/main" val="6746479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34281"/>
          </a:xfrm>
        </p:spPr>
        <p:txBody>
          <a:bodyPr/>
          <a:lstStyle/>
          <a:p>
            <a:pPr hangingPunct="0">
              <a:spcAft>
                <a:spcPts val="0"/>
              </a:spcAft>
              <a:tabLst>
                <a:tab pos="1258888" algn="l"/>
                <a:tab pos="5940425" algn="l"/>
              </a:tabLst>
            </a:pP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3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江苏苏州期中</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如图所示，水平桌面上平放有</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张卡片，每一张卡片的质量均为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用一手指以竖直向下大小为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的力压第</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张卡片，并以一定速度向右移动手指，第</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张卡片跟随手指一起滑出，确保第</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张卡片与第</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张卡片之间有相对滑动</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设最大静摩擦力与滑动摩擦力大小相等，手指与第</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张卡片之间的动摩擦因数为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，卡片之间、卡片与桌面之间的动摩擦因数均为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，且有</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，则下列说法正确的是</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上一张卡片受到下一张卡片的摩擦力方向一定向右</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任意两张卡片之间均可能发生相对滑动</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张卡片受到桌面的摩擦力大小为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941060"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除第</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其他任意一张卡片下表面受到的</a:t>
            </a: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摩擦</a:t>
            </a:r>
            <a:endParaRPr lang="en-US"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都大于其上表面受到的</a:t>
            </a: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摩擦力</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3.eps" descr="id:2147491458;FounderCES"/>
          <p:cNvPicPr/>
          <p:nvPr/>
        </p:nvPicPr>
        <p:blipFill>
          <a:blip r:embed="rId2"/>
          <a:stretch>
            <a:fillRect/>
          </a:stretch>
        </p:blipFill>
        <p:spPr>
          <a:xfrm>
            <a:off x="360854" y="875610"/>
            <a:ext cx="1203325" cy="387350"/>
          </a:xfrm>
          <a:prstGeom prst="rect">
            <a:avLst/>
          </a:prstGeom>
        </p:spPr>
      </p:pic>
      <p:pic>
        <p:nvPicPr>
          <p:cNvPr id="5" name="ef583h.jpg" descr="id:2147494080;FounderCES"/>
          <p:cNvPicPr/>
          <p:nvPr/>
        </p:nvPicPr>
        <p:blipFill>
          <a:blip r:embed="rId3"/>
          <a:stretch>
            <a:fillRect/>
          </a:stretch>
        </p:blipFill>
        <p:spPr>
          <a:xfrm>
            <a:off x="8015558" y="3547820"/>
            <a:ext cx="3755628" cy="2077045"/>
          </a:xfrm>
          <a:prstGeom prst="rect">
            <a:avLst/>
          </a:prstGeom>
        </p:spPr>
      </p:pic>
      <p:sp>
        <p:nvSpPr>
          <p:cNvPr id="6" name="内容占位符 1"/>
          <p:cNvSpPr txBox="1">
            <a:spLocks/>
          </p:cNvSpPr>
          <p:nvPr/>
        </p:nvSpPr>
        <p:spPr bwMode="auto">
          <a:xfrm>
            <a:off x="360854" y="604113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93967;FounderCES"/>
          <p:cNvPicPr/>
          <p:nvPr/>
        </p:nvPicPr>
        <p:blipFill>
          <a:blip r:embed="rId4"/>
          <a:stretch>
            <a:fillRect/>
          </a:stretch>
        </p:blipFill>
        <p:spPr>
          <a:xfrm>
            <a:off x="430424" y="6203736"/>
            <a:ext cx="842082" cy="299992"/>
          </a:xfrm>
          <a:prstGeom prst="rect">
            <a:avLst/>
          </a:prstGeom>
        </p:spPr>
      </p:pic>
    </p:spTree>
    <p:extLst>
      <p:ext uri="{BB962C8B-B14F-4D97-AF65-F5344CB8AC3E}">
        <p14:creationId xmlns:p14="http://schemas.microsoft.com/office/powerpoint/2010/main" val="3927274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900235"/>
          </a:xfrm>
        </p:spPr>
        <p:txBody>
          <a:bodyPr/>
          <a:lstStyle/>
          <a:p>
            <a:pPr hangingPunct="0">
              <a:spcAft>
                <a:spcPts val="0"/>
              </a:spcAft>
              <a:tabLst>
                <a:tab pos="1252538"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滑动摩擦</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：当两个物体彼此接触和挤压，并发生相对滑动时，在接触面上就会产生</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阻碍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相对滑动的力，这种力称为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滑动摩擦力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产生条件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两物体接触且挤压，即存在弹力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接触面</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粗糙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两物体间存在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相对运动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点1.eps" descr="id:2147493875;FounderCES"/>
          <p:cNvPicPr/>
          <p:nvPr/>
        </p:nvPicPr>
        <p:blipFill>
          <a:blip r:embed="rId2"/>
          <a:stretch>
            <a:fillRect/>
          </a:stretch>
        </p:blipFill>
        <p:spPr>
          <a:xfrm>
            <a:off x="394255" y="1647095"/>
            <a:ext cx="1236455" cy="341745"/>
          </a:xfrm>
          <a:prstGeom prst="rect">
            <a:avLst/>
          </a:prstGeom>
        </p:spPr>
      </p:pic>
      <p:pic>
        <p:nvPicPr>
          <p:cNvPr id="7" name="24知识过.eps" descr="id:2147493868;FounderCES"/>
          <p:cNvPicPr/>
          <p:nvPr/>
        </p:nvPicPr>
        <p:blipFill>
          <a:blip r:embed="rId3"/>
          <a:stretch>
            <a:fillRect/>
          </a:stretch>
        </p:blipFill>
        <p:spPr>
          <a:xfrm>
            <a:off x="2494806" y="770554"/>
            <a:ext cx="6966049" cy="601340"/>
          </a:xfrm>
          <a:prstGeom prst="rect">
            <a:avLst/>
          </a:prstGeom>
        </p:spPr>
      </p:pic>
    </p:spTree>
    <p:extLst>
      <p:ext uri="{BB962C8B-B14F-4D97-AF65-F5344CB8AC3E}">
        <p14:creationId xmlns:p14="http://schemas.microsoft.com/office/powerpoint/2010/main" val="186398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1258888"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因上一张卡片相对下一张卡片要向右滑动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因此上一张卡片受到下一张卡片的摩擦力一定向左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张卡片进行受力分析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张卡片对第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张卡片的支持力等于两张卡片的重力及手指的压力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最大静摩擦力为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而受到的第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张卡片的滑动摩擦力为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张卡片与第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张卡片之间不发生相对滑动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张与第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张卡片之间也不发生相对滑动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也就是说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除第一张卡片外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其余卡片均处于静止状态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4087;FounderCES"/>
          <p:cNvPicPr/>
          <p:nvPr/>
        </p:nvPicPr>
        <p:blipFill>
          <a:blip r:embed="rId2"/>
          <a:stretch>
            <a:fillRect/>
          </a:stretch>
        </p:blipFill>
        <p:spPr>
          <a:xfrm>
            <a:off x="478582" y="908720"/>
            <a:ext cx="840740" cy="299720"/>
          </a:xfrm>
          <a:prstGeom prst="rect">
            <a:avLst/>
          </a:prstGeom>
        </p:spPr>
      </p:pic>
      <p:pic>
        <p:nvPicPr>
          <p:cNvPr id="4" name="ef583h.jpg" descr="id:2147494080;FounderCES"/>
          <p:cNvPicPr/>
          <p:nvPr/>
        </p:nvPicPr>
        <p:blipFill>
          <a:blip r:embed="rId3"/>
          <a:stretch>
            <a:fillRect/>
          </a:stretch>
        </p:blipFill>
        <p:spPr>
          <a:xfrm>
            <a:off x="4222998" y="4293096"/>
            <a:ext cx="3906057" cy="2160240"/>
          </a:xfrm>
          <a:prstGeom prst="rect">
            <a:avLst/>
          </a:prstGeom>
        </p:spPr>
      </p:pic>
    </p:spTree>
    <p:extLst>
      <p:ext uri="{BB962C8B-B14F-4D97-AF65-F5344CB8AC3E}">
        <p14:creationId xmlns:p14="http://schemas.microsoft.com/office/powerpoint/2010/main" val="40772846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1258888" algn="l"/>
                <a:tab pos="594042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张卡片外的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张卡片的整体进行研究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整体处于静止状态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水平方向受到第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张卡片的滑动摩擦力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方向与手指的运动方向相同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则根据平衡条件可知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张卡片受到桌面的摩擦力方向与手指的运动方向相反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即水平向左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张卡片外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其他卡片均处于平衡状态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所以其他任意一张卡片上、下表面受到的摩擦力大小相等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ef583h.jpg" descr="id:2147494080;FounderCES"/>
          <p:cNvPicPr/>
          <p:nvPr/>
        </p:nvPicPr>
        <p:blipFill>
          <a:blip r:embed="rId2"/>
          <a:stretch>
            <a:fillRect/>
          </a:stretch>
        </p:blipFill>
        <p:spPr>
          <a:xfrm>
            <a:off x="4222998" y="3705157"/>
            <a:ext cx="3906057" cy="2160240"/>
          </a:xfrm>
          <a:prstGeom prst="rect">
            <a:avLst/>
          </a:prstGeom>
        </p:spPr>
      </p:pic>
    </p:spTree>
    <p:extLst>
      <p:ext uri="{BB962C8B-B14F-4D97-AF65-F5344CB8AC3E}">
        <p14:creationId xmlns:p14="http://schemas.microsoft.com/office/powerpoint/2010/main" val="12349080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728649"/>
              </a:xfrm>
            </p:spPr>
            <p:txBody>
              <a:bodyPr/>
              <a:lstStyle/>
              <a:p>
                <a:pPr hangingPunct="0">
                  <a:spcAft>
                    <a:spcPts val="0"/>
                  </a:spcAft>
                  <a:tabLst>
                    <a:tab pos="15208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动摩擦</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因数的测定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方案一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：利用砝码和弹簧测力计采用动态平衡法测动摩擦因数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图所示，向砝码盘</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内增减砝码，轻推铁块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，使其恰能在水平木板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上向左匀速滑动，铁块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处于平衡状态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用弹簧测力计分别测出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内砝码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受到的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i="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所受的滑动摩擦力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，可求出铁块与木板间的动摩擦因数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728649"/>
              </a:xfrm>
              <a:blipFill>
                <a:blip r:embed="rId2"/>
                <a:stretch>
                  <a:fillRect l="-796" r="-849"/>
                </a:stretch>
              </a:blipFill>
            </p:spPr>
            <p:txBody>
              <a:bodyPr/>
              <a:lstStyle/>
              <a:p>
                <a:r>
                  <a:rPr lang="zh-CN" altLang="en-US">
                    <a:noFill/>
                  </a:rPr>
                  <a:t> </a:t>
                </a:r>
              </a:p>
            </p:txBody>
          </p:sp>
        </mc:Fallback>
      </mc:AlternateContent>
      <p:pic>
        <p:nvPicPr>
          <p:cNvPr id="3" name="要点4.eps" descr="id:2147494101;FounderCES"/>
          <p:cNvPicPr/>
          <p:nvPr/>
        </p:nvPicPr>
        <p:blipFill>
          <a:blip r:embed="rId3"/>
          <a:stretch>
            <a:fillRect/>
          </a:stretch>
        </p:blipFill>
        <p:spPr>
          <a:xfrm>
            <a:off x="514207" y="823031"/>
            <a:ext cx="1228725" cy="431165"/>
          </a:xfrm>
          <a:prstGeom prst="rect">
            <a:avLst/>
          </a:prstGeom>
        </p:spPr>
      </p:pic>
      <p:pic>
        <p:nvPicPr>
          <p:cNvPr id="4" name="ef589h.jpg" descr="id:2147494108;FounderCES"/>
          <p:cNvPicPr/>
          <p:nvPr/>
        </p:nvPicPr>
        <p:blipFill>
          <a:blip r:embed="rId4"/>
          <a:stretch>
            <a:fillRect/>
          </a:stretch>
        </p:blipFill>
        <p:spPr>
          <a:xfrm>
            <a:off x="4295006" y="3789040"/>
            <a:ext cx="4138390" cy="1872208"/>
          </a:xfrm>
          <a:prstGeom prst="rect">
            <a:avLst/>
          </a:prstGeom>
        </p:spPr>
      </p:pic>
    </p:spTree>
    <p:extLst>
      <p:ext uri="{BB962C8B-B14F-4D97-AF65-F5344CB8AC3E}">
        <p14:creationId xmlns:p14="http://schemas.microsoft.com/office/powerpoint/2010/main" val="18933199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171959"/>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方案二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：利用弹簧测力计采用静态平衡法测动摩擦因数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装置如图所示，在水平力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作用下，只要使木板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相对木块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滑动，就可由弹簧测力计的读数得到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间的滑动摩擦力</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的大小，再用弹簧测力计测出木块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i="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，即可由公式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𝐟</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𝐟</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求出木板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和木块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之间的动摩擦因数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此方案不要求</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匀速直线运动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沿直线滑动即可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171959"/>
              </a:xfrm>
              <a:blipFill>
                <a:blip r:embed="rId2"/>
                <a:stretch>
                  <a:fillRect l="-796" r="-849" b="-1344"/>
                </a:stretch>
              </a:blipFill>
            </p:spPr>
            <p:txBody>
              <a:bodyPr/>
              <a:lstStyle/>
              <a:p>
                <a:r>
                  <a:rPr lang="zh-CN" altLang="en-US">
                    <a:noFill/>
                  </a:rPr>
                  <a:t> </a:t>
                </a:r>
              </a:p>
            </p:txBody>
          </p:sp>
        </mc:Fallback>
      </mc:AlternateContent>
      <p:pic>
        <p:nvPicPr>
          <p:cNvPr id="3" name="ef590h.jpg" descr="id:2147494115;FounderCES"/>
          <p:cNvPicPr/>
          <p:nvPr/>
        </p:nvPicPr>
        <p:blipFill>
          <a:blip r:embed="rId3"/>
          <a:stretch>
            <a:fillRect/>
          </a:stretch>
        </p:blipFill>
        <p:spPr>
          <a:xfrm>
            <a:off x="4655046" y="4030775"/>
            <a:ext cx="4191799" cy="1365019"/>
          </a:xfrm>
          <a:prstGeom prst="rect">
            <a:avLst/>
          </a:prstGeom>
        </p:spPr>
      </p:pic>
    </p:spTree>
    <p:extLst>
      <p:ext uri="{BB962C8B-B14F-4D97-AF65-F5344CB8AC3E}">
        <p14:creationId xmlns:p14="http://schemas.microsoft.com/office/powerpoint/2010/main" val="8549983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78560"/>
          </a:xfrm>
        </p:spPr>
        <p:txBody>
          <a:bodyPr/>
          <a:lstStyle/>
          <a:p>
            <a:pPr hangingPunct="0">
              <a:spcAft>
                <a:spcPts val="0"/>
              </a:spcAft>
              <a:tabLst>
                <a:tab pos="1258888"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北京丰台区期末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实验小组利用力的传感器测定鞋与木板间的动摩擦因数，如图所示安装实验装置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实验台上固定一个力传感器，传感器用鞋带拉住鞋，鞋放置在粗糙的长木板上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水平向左拉长木板，传感器记录的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已知鞋的重力为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 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1258888" algn="l"/>
                <a:tab pos="5940425"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1258888" algn="l"/>
                <a:tab pos="5940425"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1258888" algn="l"/>
                <a:tab pos="5940425"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1258888" algn="l"/>
                <a:tab pos="5940425"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1258888" algn="l"/>
                <a:tab pos="5940425"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1258888" algn="l"/>
                <a:tab pos="5940425" algn="l"/>
              </a:tabLst>
            </a:pP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实验中必须让长木板保持匀速运动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图中曲线可以反映长木板所受拉力随时间的变化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鞋与木板间的动摩擦因数约为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鞋与木板间的动摩擦因数约为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4.eps" descr="id:2147494122;FounderCES"/>
          <p:cNvPicPr/>
          <p:nvPr/>
        </p:nvPicPr>
        <p:blipFill>
          <a:blip r:embed="rId2"/>
          <a:stretch>
            <a:fillRect/>
          </a:stretch>
        </p:blipFill>
        <p:spPr>
          <a:xfrm>
            <a:off x="360854" y="908720"/>
            <a:ext cx="1203325" cy="387350"/>
          </a:xfrm>
          <a:prstGeom prst="rect">
            <a:avLst/>
          </a:prstGeom>
        </p:spPr>
      </p:pic>
      <p:pic>
        <p:nvPicPr>
          <p:cNvPr id="4" name="ef592h.jpg" descr="id:2147494129;FounderCES"/>
          <p:cNvPicPr/>
          <p:nvPr/>
        </p:nvPicPr>
        <p:blipFill>
          <a:blip r:embed="rId3"/>
          <a:stretch>
            <a:fillRect/>
          </a:stretch>
        </p:blipFill>
        <p:spPr>
          <a:xfrm>
            <a:off x="1784079" y="3020702"/>
            <a:ext cx="3303015" cy="1414959"/>
          </a:xfrm>
          <a:prstGeom prst="rect">
            <a:avLst/>
          </a:prstGeom>
        </p:spPr>
      </p:pic>
      <p:pic>
        <p:nvPicPr>
          <p:cNvPr id="5" name="ef593h.jpg" descr="id:2147494136;FounderCES"/>
          <p:cNvPicPr/>
          <p:nvPr/>
        </p:nvPicPr>
        <p:blipFill>
          <a:blip r:embed="rId4">
            <a:clrChange>
              <a:clrFrom>
                <a:srgbClr val="FFFFFE"/>
              </a:clrFrom>
              <a:clrTo>
                <a:srgbClr val="FFFFFE">
                  <a:alpha val="0"/>
                </a:srgbClr>
              </a:clrTo>
            </a:clrChange>
          </a:blip>
          <a:stretch>
            <a:fillRect/>
          </a:stretch>
        </p:blipFill>
        <p:spPr>
          <a:xfrm>
            <a:off x="6876177" y="2565662"/>
            <a:ext cx="4406142" cy="2952328"/>
          </a:xfrm>
          <a:prstGeom prst="rect">
            <a:avLst/>
          </a:prstGeom>
        </p:spPr>
      </p:pic>
    </p:spTree>
    <p:extLst>
      <p:ext uri="{BB962C8B-B14F-4D97-AF65-F5344CB8AC3E}">
        <p14:creationId xmlns:p14="http://schemas.microsoft.com/office/powerpoint/2010/main" val="31722083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0635"/>
            <a:ext cx="11485848" cy="2792239"/>
          </a:xfrm>
        </p:spPr>
        <p:txBody>
          <a:bodyPr/>
          <a:lstStyle/>
          <a:p>
            <a:pPr hangingPunct="0">
              <a:spcAft>
                <a:spcPts val="0"/>
              </a:spcAft>
              <a:tabLst>
                <a:tab pos="985838"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实验原理是通过受力平衡研究摩擦力的变化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因此只需要保证鞋静止即可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不需要长木板保持匀速运动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图线反映的是鞋右端鞋带的拉力随时间的变化曲线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也可以表示鞋所受摩擦力随时间的变化曲线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实验只需保持鞋静止即可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长木板的拉力可以一直增大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故图像不能反映长木板的拉力随时间的变化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77267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93967;FounderCES"/>
          <p:cNvPicPr/>
          <p:nvPr/>
        </p:nvPicPr>
        <p:blipFill>
          <a:blip r:embed="rId2"/>
          <a:stretch>
            <a:fillRect/>
          </a:stretch>
        </p:blipFill>
        <p:spPr>
          <a:xfrm>
            <a:off x="430424" y="935277"/>
            <a:ext cx="842082" cy="299992"/>
          </a:xfrm>
          <a:prstGeom prst="rect">
            <a:avLst/>
          </a:prstGeom>
        </p:spPr>
      </p:pic>
      <p:pic>
        <p:nvPicPr>
          <p:cNvPr id="5" name="24解析.eps" descr="id:2147494143;FounderCES"/>
          <p:cNvPicPr/>
          <p:nvPr/>
        </p:nvPicPr>
        <p:blipFill>
          <a:blip r:embed="rId3"/>
          <a:stretch>
            <a:fillRect/>
          </a:stretch>
        </p:blipFill>
        <p:spPr>
          <a:xfrm>
            <a:off x="431766" y="1496659"/>
            <a:ext cx="840740" cy="299720"/>
          </a:xfrm>
          <a:prstGeom prst="rect">
            <a:avLst/>
          </a:prstGeom>
        </p:spPr>
      </p:pic>
      <p:pic>
        <p:nvPicPr>
          <p:cNvPr id="6" name="ef592h.jpg" descr="id:2147494129;FounderCES"/>
          <p:cNvPicPr/>
          <p:nvPr/>
        </p:nvPicPr>
        <p:blipFill>
          <a:blip r:embed="rId4"/>
          <a:stretch>
            <a:fillRect/>
          </a:stretch>
        </p:blipFill>
        <p:spPr>
          <a:xfrm>
            <a:off x="1558702" y="4075556"/>
            <a:ext cx="3303015" cy="1414959"/>
          </a:xfrm>
          <a:prstGeom prst="rect">
            <a:avLst/>
          </a:prstGeom>
        </p:spPr>
      </p:pic>
      <p:pic>
        <p:nvPicPr>
          <p:cNvPr id="7" name="ef593h.jpg" descr="id:2147494136;FounderCES"/>
          <p:cNvPicPr/>
          <p:nvPr/>
        </p:nvPicPr>
        <p:blipFill>
          <a:blip r:embed="rId5">
            <a:clrChange>
              <a:clrFrom>
                <a:srgbClr val="FFFFFE"/>
              </a:clrFrom>
              <a:clrTo>
                <a:srgbClr val="FFFFFE">
                  <a:alpha val="0"/>
                </a:srgbClr>
              </a:clrTo>
            </a:clrChange>
          </a:blip>
          <a:stretch>
            <a:fillRect/>
          </a:stretch>
        </p:blipFill>
        <p:spPr>
          <a:xfrm>
            <a:off x="6650800" y="3620516"/>
            <a:ext cx="4406142" cy="2952328"/>
          </a:xfrm>
          <a:prstGeom prst="rect">
            <a:avLst/>
          </a:prstGeom>
        </p:spPr>
      </p:pic>
    </p:spTree>
    <p:extLst>
      <p:ext uri="{BB962C8B-B14F-4D97-AF65-F5344CB8AC3E}">
        <p14:creationId xmlns:p14="http://schemas.microsoft.com/office/powerpoint/2010/main" val="962917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61220"/>
            <a:ext cx="11485848" cy="1684244"/>
          </a:xfrm>
        </p:spPr>
        <p:txBody>
          <a:bodyPr/>
          <a:lstStyle/>
          <a:p>
            <a:pPr algn="dist" hangingPunct="0">
              <a:spcAft>
                <a:spcPts val="0"/>
              </a:spcAft>
              <a:tabLst>
                <a:tab pos="985838" algn="l"/>
                <a:tab pos="594042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最大静摩擦力约为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滑动摩擦力约为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已知鞋的重力</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985838" algn="l"/>
                <a:tab pos="594042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根据滑动摩擦力公式</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鞋与木板间的动摩擦因数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ef592h.jpg" descr="id:2147494129;FounderCES"/>
          <p:cNvPicPr/>
          <p:nvPr/>
        </p:nvPicPr>
        <p:blipFill>
          <a:blip r:embed="rId2"/>
          <a:stretch>
            <a:fillRect/>
          </a:stretch>
        </p:blipFill>
        <p:spPr>
          <a:xfrm>
            <a:off x="1414686" y="3091952"/>
            <a:ext cx="3303015" cy="1414959"/>
          </a:xfrm>
          <a:prstGeom prst="rect">
            <a:avLst/>
          </a:prstGeom>
        </p:spPr>
      </p:pic>
      <p:pic>
        <p:nvPicPr>
          <p:cNvPr id="7" name="ef593h.jpg" descr="id:2147494136;FounderCES"/>
          <p:cNvPicPr/>
          <p:nvPr/>
        </p:nvPicPr>
        <p:blipFill>
          <a:blip r:embed="rId3">
            <a:clrChange>
              <a:clrFrom>
                <a:srgbClr val="FFFFFE"/>
              </a:clrFrom>
              <a:clrTo>
                <a:srgbClr val="FFFFFE">
                  <a:alpha val="0"/>
                </a:srgbClr>
              </a:clrTo>
            </a:clrChange>
          </a:blip>
          <a:stretch>
            <a:fillRect/>
          </a:stretch>
        </p:blipFill>
        <p:spPr>
          <a:xfrm>
            <a:off x="6506784" y="2636912"/>
            <a:ext cx="4406142" cy="2952328"/>
          </a:xfrm>
          <a:prstGeom prst="rect">
            <a:avLst/>
          </a:prstGeom>
        </p:spPr>
      </p:pic>
    </p:spTree>
    <p:extLst>
      <p:ext uri="{BB962C8B-B14F-4D97-AF65-F5344CB8AC3E}">
        <p14:creationId xmlns:p14="http://schemas.microsoft.com/office/powerpoint/2010/main" val="7017717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5078313"/>
          </a:xfrm>
        </p:spPr>
        <p:txBody>
          <a:bodyPr/>
          <a:lstStyle/>
          <a:p>
            <a:pPr hangingPunct="0">
              <a:spcAft>
                <a:spcPts val="0"/>
              </a:spcAft>
              <a:tabLst>
                <a:tab pos="1163638"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两种</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摩擦力及其突变的常见问题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静摩擦力的突变问题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静摩擦力是被动力，其存在及方向取决于物体间的相对运动趋势，而且静摩擦力存在最大值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静摩擦力为零的状态是方向变化的临界状态；静摩擦力达到最大值的状态是物体恰好保持相对静止的临界状态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滑动摩擦力的突变问题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滑动摩擦力的大小与接触面的动摩擦因数和接触面受到的压力均成正比，发生相对运动的物体，如果接触面发生变化或接触面受到的压力发生变化，则滑动摩擦力就会发生变化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情境通.eps" descr="id:2147494157;FounderCES"/>
          <p:cNvPicPr/>
          <p:nvPr/>
        </p:nvPicPr>
        <p:blipFill>
          <a:blip r:embed="rId2"/>
          <a:stretch>
            <a:fillRect/>
          </a:stretch>
        </p:blipFill>
        <p:spPr>
          <a:xfrm>
            <a:off x="2206774" y="746120"/>
            <a:ext cx="7605221" cy="770591"/>
          </a:xfrm>
          <a:prstGeom prst="rect">
            <a:avLst/>
          </a:prstGeom>
        </p:spPr>
      </p:pic>
      <p:pic>
        <p:nvPicPr>
          <p:cNvPr id="5" name="情境.eps" descr="id:2147494164;FounderCES"/>
          <p:cNvPicPr/>
          <p:nvPr/>
        </p:nvPicPr>
        <p:blipFill>
          <a:blip r:embed="rId3"/>
          <a:stretch>
            <a:fillRect/>
          </a:stretch>
        </p:blipFill>
        <p:spPr>
          <a:xfrm>
            <a:off x="408825" y="1627817"/>
            <a:ext cx="1012825" cy="431165"/>
          </a:xfrm>
          <a:prstGeom prst="rect">
            <a:avLst/>
          </a:prstGeom>
        </p:spPr>
      </p:pic>
    </p:spTree>
    <p:extLst>
      <p:ext uri="{BB962C8B-B14F-4D97-AF65-F5344CB8AC3E}">
        <p14:creationId xmlns:p14="http://schemas.microsoft.com/office/powerpoint/2010/main" val="8088963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常见的摩擦力突变模型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当物体的受力情况发生变化时，摩擦力的大小和方向往往会发生变化，有可能导致静摩擦力和滑动摩擦力之间的相互转化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常见的摩擦力突变模型如表所示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487455730"/>
              </p:ext>
            </p:extLst>
          </p:nvPr>
        </p:nvGraphicFramePr>
        <p:xfrm>
          <a:off x="343711" y="2564904"/>
          <a:ext cx="11502992" cy="3531870"/>
        </p:xfrm>
        <a:graphic>
          <a:graphicData uri="http://schemas.openxmlformats.org/drawingml/2006/table">
            <a:tbl>
              <a:tblPr firstRow="1" firstCol="1" bandRow="1"/>
              <a:tblGrid>
                <a:gridCol w="4808348">
                  <a:extLst>
                    <a:ext uri="{9D8B030D-6E8A-4147-A177-3AD203B41FA5}">
                      <a16:colId xmlns:a16="http://schemas.microsoft.com/office/drawing/2014/main" val="1962390827"/>
                    </a:ext>
                  </a:extLst>
                </a:gridCol>
                <a:gridCol w="6694644">
                  <a:extLst>
                    <a:ext uri="{9D8B030D-6E8A-4147-A177-3AD203B41FA5}">
                      <a16:colId xmlns:a16="http://schemas.microsoft.com/office/drawing/2014/main" val="415694176"/>
                    </a:ext>
                  </a:extLst>
                </a:gridCol>
              </a:tblGrid>
              <a:tr h="0">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受力分析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212033834"/>
                  </a:ext>
                </a:extLst>
              </a:tr>
              <a:tr h="0">
                <a:tc>
                  <a:txBody>
                    <a:bodyPr/>
                    <a:lstStyle/>
                    <a:p>
                      <a:pPr algn="ctr"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静</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静</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突变</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5941060" algn="l"/>
                        </a:tabLs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5941060" algn="l"/>
                        </a:tabLs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5941060" algn="l"/>
                        </a:tabLs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5941060" algn="l"/>
                        </a:tabLs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5941060" algn="l"/>
                        </a:tabLs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在水平力</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作用下物体静止于斜面上</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突然增大时物体仍静止</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则物体所受静摩擦力的大小或方向</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突变</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9707487"/>
                  </a:ext>
                </a:extLst>
              </a:tr>
            </a:tbl>
          </a:graphicData>
        </a:graphic>
      </p:graphicFrame>
      <p:pic>
        <p:nvPicPr>
          <p:cNvPr id="6146" name="we43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86694" y="3933056"/>
            <a:ext cx="2185617" cy="1872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08435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1233459315"/>
              </p:ext>
            </p:extLst>
          </p:nvPr>
        </p:nvGraphicFramePr>
        <p:xfrm>
          <a:off x="334567" y="836712"/>
          <a:ext cx="11521280" cy="4937760"/>
        </p:xfrm>
        <a:graphic>
          <a:graphicData uri="http://schemas.openxmlformats.org/drawingml/2006/table">
            <a:tbl>
              <a:tblPr firstRow="1" firstCol="1" bandRow="1"/>
              <a:tblGrid>
                <a:gridCol w="4822498">
                  <a:extLst>
                    <a:ext uri="{9D8B030D-6E8A-4147-A177-3AD203B41FA5}">
                      <a16:colId xmlns:a16="http://schemas.microsoft.com/office/drawing/2014/main" val="2177427711"/>
                    </a:ext>
                  </a:extLst>
                </a:gridCol>
                <a:gridCol w="6698782">
                  <a:extLst>
                    <a:ext uri="{9D8B030D-6E8A-4147-A177-3AD203B41FA5}">
                      <a16:colId xmlns:a16="http://schemas.microsoft.com/office/drawing/2014/main" val="558924398"/>
                    </a:ext>
                  </a:extLst>
                </a:gridCol>
              </a:tblGrid>
              <a:tr h="377164">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受力分析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142839040"/>
                  </a:ext>
                </a:extLst>
              </a:tr>
              <a:tr h="1508654">
                <a:tc>
                  <a:txBody>
                    <a:bodyPr/>
                    <a:lstStyle/>
                    <a:p>
                      <a:pPr algn="ctr"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静</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突变</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941060" algn="l"/>
                        </a:tabLs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941060" algn="l"/>
                        </a:tabLs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物体放在粗糙水平面上</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作用在物体上的水平力</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从零逐渐增大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当物体开始滑动时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物体受水平面的摩擦力由静摩擦力</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突变</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为滑动摩擦力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95850497"/>
                  </a:ext>
                </a:extLst>
              </a:tr>
              <a:tr h="1131491">
                <a:tc>
                  <a:txBody>
                    <a:bodyPr/>
                    <a:lstStyle/>
                    <a:p>
                      <a:pPr algn="ctr"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静</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突变</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941060" algn="l"/>
                        </a:tabLs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941060" algn="l"/>
                        </a:tabLs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941060" algn="l"/>
                        </a:tabLs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941060" algn="l"/>
                        </a:tabLs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滑块以</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冲上斜面做减速运动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当到达某位置时速度减为零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而后若滑块静止在斜面上</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滑动摩擦力</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突变</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为静摩擦力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51730905"/>
                  </a:ext>
                </a:extLst>
              </a:tr>
            </a:tbl>
          </a:graphicData>
        </a:graphic>
      </p:graphicFrame>
      <p:pic>
        <p:nvPicPr>
          <p:cNvPr id="7174" name="we43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6812" y="2195237"/>
            <a:ext cx="3195299" cy="730908"/>
          </a:xfrm>
          <a:prstGeom prst="rect">
            <a:avLst/>
          </a:prstGeom>
          <a:noFill/>
          <a:extLst>
            <a:ext uri="{909E8E84-426E-40DD-AFC4-6F175D3DCCD1}">
              <a14:hiddenFill xmlns:a14="http://schemas.microsoft.com/office/drawing/2010/main">
                <a:solidFill>
                  <a:srgbClr val="FFFFFF"/>
                </a:solidFill>
              </a14:hiddenFill>
            </a:ext>
          </a:extLst>
        </p:spPr>
      </p:pic>
      <p:pic>
        <p:nvPicPr>
          <p:cNvPr id="7173" name="we43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4101" y="3762857"/>
            <a:ext cx="1944216" cy="1801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1912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1569991" y="2038270"/>
            <a:ext cx="936104" cy="360040"/>
          </a:xfrm>
          <a:prstGeom prst="rect">
            <a:avLst/>
          </a:prstGeom>
        </p:spPr>
      </p:pic>
      <p:sp>
        <p:nvSpPr>
          <p:cNvPr id="2" name="内容占位符 1"/>
          <p:cNvSpPr>
            <a:spLocks noGrp="1"/>
          </p:cNvSpPr>
          <p:nvPr>
            <p:ph idx="1"/>
          </p:nvPr>
        </p:nvSpPr>
        <p:spPr>
          <a:xfrm>
            <a:off x="360854" y="746120"/>
            <a:ext cx="11485848" cy="2238241"/>
          </a:xfrm>
        </p:spPr>
        <p:txBody>
          <a:bodyPr/>
          <a:lstStyle/>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：滑动摩擦力的方向总是与接触面相切，并与物体相对运动的方向相反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大小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：滑动摩擦力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的大小与压力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成正比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公式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为压力，式中的比例系数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称为动摩擦因数，它与相互接触的两个物体的材料及接触面的情况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如粗糙、干湿程度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无关，无单位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112908"/>
            <a:ext cx="11485848" cy="1684244"/>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tabLst>
                <a:tab pos="2155825" algn="l"/>
                <a:tab pos="5645150" algn="l"/>
                <a:tab pos="9861550" algn="l"/>
              </a:tabLst>
            </a:pPr>
            <a:r>
              <a:rPr lang="en-US" altLang="zh-CN" b="1" smtClean="0">
                <a:solidFill>
                  <a:srgbClr val="000000"/>
                </a:solidFill>
                <a:latin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rPr>
              <a:t>1</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滑动摩擦力与接触面的大小无关</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与物体的运动性质无关</a:t>
            </a:r>
            <a:r>
              <a:rPr lang="en-US" altLang="zh-CN" b="1" smtClean="0">
                <a:solidFill>
                  <a:srgbClr val="000000"/>
                </a:solidFill>
                <a:latin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2</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正压力</a:t>
            </a:r>
            <a:r>
              <a:rPr lang="en-US" altLang="zh-CN" b="1" i="1" smtClean="0">
                <a:solidFill>
                  <a:srgbClr val="000000"/>
                </a:solidFill>
                <a:latin typeface="Times New Roman" panose="02020603050405020304" pitchFamily="18" charset="0"/>
                <a:ea typeface="宋体" panose="02010600030101010101" pitchFamily="2" charset="-122"/>
              </a:rPr>
              <a:t>N</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与重力无直接关系</a:t>
            </a:r>
            <a:r>
              <a:rPr lang="en-US" altLang="zh-CN" b="1" smtClean="0">
                <a:solidFill>
                  <a:srgbClr val="000000"/>
                </a:solidFill>
                <a:latin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3</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滑动摩擦力不一定是阻力</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滑动摩擦力阻碍的是物体间的相对运动</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不是物体的运动</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滑动摩擦力可能是阻力</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也可能是动力</a:t>
            </a:r>
            <a:r>
              <a:rPr lang="en-US" altLang="zh-CN" b="1" smtClean="0">
                <a:solidFill>
                  <a:srgbClr val="000000"/>
                </a:solidFill>
                <a:latin typeface="宋体" panose="02010600030101010101" pitchFamily="2" charset="-122"/>
                <a:cs typeface="Times New Roman" panose="02020603050405020304" pitchFamily="18" charset="0"/>
              </a:rPr>
              <a:t>.</a:t>
            </a:r>
            <a:endParaRPr lang="zh-CN" altLang="en-US" dirty="0"/>
          </a:p>
        </p:txBody>
      </p:sp>
      <p:pic>
        <p:nvPicPr>
          <p:cNvPr id="5" name="温馨提示.eps" descr="id:2147490013;FounderCES"/>
          <p:cNvPicPr/>
          <p:nvPr/>
        </p:nvPicPr>
        <p:blipFill>
          <a:blip r:embed="rId3"/>
          <a:stretch>
            <a:fillRect/>
          </a:stretch>
        </p:blipFill>
        <p:spPr>
          <a:xfrm>
            <a:off x="395094" y="3241641"/>
            <a:ext cx="2027704" cy="398730"/>
          </a:xfrm>
          <a:prstGeom prst="rect">
            <a:avLst/>
          </a:prstGeom>
        </p:spPr>
      </p:pic>
    </p:spTree>
    <p:extLst>
      <p:ext uri="{BB962C8B-B14F-4D97-AF65-F5344CB8AC3E}">
        <p14:creationId xmlns:p14="http://schemas.microsoft.com/office/powerpoint/2010/main" val="3874208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677911509"/>
              </p:ext>
            </p:extLst>
          </p:nvPr>
        </p:nvGraphicFramePr>
        <p:xfrm>
          <a:off x="334567" y="973832"/>
          <a:ext cx="11521280" cy="2743200"/>
        </p:xfrm>
        <a:graphic>
          <a:graphicData uri="http://schemas.openxmlformats.org/drawingml/2006/table">
            <a:tbl>
              <a:tblPr firstRow="1" firstCol="1" bandRow="1"/>
              <a:tblGrid>
                <a:gridCol w="4680519">
                  <a:extLst>
                    <a:ext uri="{9D8B030D-6E8A-4147-A177-3AD203B41FA5}">
                      <a16:colId xmlns:a16="http://schemas.microsoft.com/office/drawing/2014/main" val="2177427711"/>
                    </a:ext>
                  </a:extLst>
                </a:gridCol>
                <a:gridCol w="6840761">
                  <a:extLst>
                    <a:ext uri="{9D8B030D-6E8A-4147-A177-3AD203B41FA5}">
                      <a16:colId xmlns:a16="http://schemas.microsoft.com/office/drawing/2014/main" val="558924398"/>
                    </a:ext>
                  </a:extLst>
                </a:gridCol>
              </a:tblGrid>
              <a:tr h="377164">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受力分析</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142839040"/>
                  </a:ext>
                </a:extLst>
              </a:tr>
              <a:tr h="1508654">
                <a:tc>
                  <a:txBody>
                    <a:bodyPr/>
                    <a:lstStyle/>
                    <a:p>
                      <a:pPr algn="ctr"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突变</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941060" algn="l"/>
                        </a:tabLs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941060" algn="l"/>
                        </a:tabLs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941060" algn="l"/>
                        </a:tabLs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水平传送带的速度</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大于滑块的速度</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滑块受滑动摩擦力方向水平向右</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当传送带突然被卡住时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滑块受到的滑动摩擦力方向</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突变</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为向左</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23776515"/>
                  </a:ext>
                </a:extLst>
              </a:tr>
            </a:tbl>
          </a:graphicData>
        </a:graphic>
      </p:graphicFrame>
      <p:pic>
        <p:nvPicPr>
          <p:cNvPr id="7172" name="we43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670" y="2299295"/>
            <a:ext cx="3168352" cy="1275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17553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解决摩擦力突变问题的方法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解决摩擦力的突变问题的关键是找出摩擦力发生突变的临界条件，也就是突变前后摩擦力的分界点，再利用相应规律分别对突变前后进行分析求解，求解方法一般有两种。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过程分析法：对物体整个运动过程的受力情况进行分析，应用平衡条件、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等得出静摩擦力、滑动摩擦力与变化量之间的定量关系，求解变化规律的特殊解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特殊位置法：选取物体受力情况变化过程中发生突变或具有代表性的位置，直接分析讨论临界值，得出研究问题的规律并求解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738256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1258888" algn="l"/>
                <a:tab pos="594042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图所示，质量为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kg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拴在一个被水平拉伸的弹簧左端，弹簧的拉力为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与小车均处于静止状态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若小车开始以</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的加速度向右运动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相对小车向右运动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受到的摩擦力减小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受到的摩擦力大小不变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受到的弹簧拉力增大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431.jpg" descr="id:2147494186;FounderCES"/>
          <p:cNvPicPr/>
          <p:nvPr/>
        </p:nvPicPr>
        <p:blipFill>
          <a:blip r:embed="rId2"/>
          <a:stretch>
            <a:fillRect/>
          </a:stretch>
        </p:blipFill>
        <p:spPr>
          <a:xfrm>
            <a:off x="6743278" y="2564904"/>
            <a:ext cx="3600400" cy="1652714"/>
          </a:xfrm>
          <a:prstGeom prst="rect">
            <a:avLst/>
          </a:prstGeom>
        </p:spPr>
      </p:pic>
      <p:pic>
        <p:nvPicPr>
          <p:cNvPr id="4" name="24典例1.eps" descr="id:2147494179;FounderCES"/>
          <p:cNvPicPr/>
          <p:nvPr/>
        </p:nvPicPr>
        <p:blipFill>
          <a:blip r:embed="rId3"/>
          <a:stretch>
            <a:fillRect/>
          </a:stretch>
        </p:blipFill>
        <p:spPr>
          <a:xfrm>
            <a:off x="375138" y="908720"/>
            <a:ext cx="1203325" cy="387350"/>
          </a:xfrm>
          <a:prstGeom prst="rect">
            <a:avLst/>
          </a:prstGeom>
        </p:spPr>
      </p:pic>
      <p:sp>
        <p:nvSpPr>
          <p:cNvPr id="5" name="内容占位符 1"/>
          <p:cNvSpPr txBox="1">
            <a:spLocks/>
          </p:cNvSpPr>
          <p:nvPr/>
        </p:nvSpPr>
        <p:spPr bwMode="auto">
          <a:xfrm>
            <a:off x="360854" y="4613608"/>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93967;FounderCES"/>
          <p:cNvPicPr/>
          <p:nvPr/>
        </p:nvPicPr>
        <p:blipFill>
          <a:blip r:embed="rId4"/>
          <a:stretch>
            <a:fillRect/>
          </a:stretch>
        </p:blipFill>
        <p:spPr>
          <a:xfrm>
            <a:off x="430424" y="4776209"/>
            <a:ext cx="842082" cy="299992"/>
          </a:xfrm>
          <a:prstGeom prst="rect">
            <a:avLst/>
          </a:prstGeom>
        </p:spPr>
      </p:pic>
    </p:spTree>
    <p:extLst>
      <p:ext uri="{BB962C8B-B14F-4D97-AF65-F5344CB8AC3E}">
        <p14:creationId xmlns:p14="http://schemas.microsoft.com/office/powerpoint/2010/main" val="23190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lgn="dist" hangingPunct="0">
              <a:spcAft>
                <a:spcPts val="0"/>
              </a:spcAft>
              <a:tabLst>
                <a:tab pos="1081088"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与小车的上表面间的最大静摩擦力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小车加速运动时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假设物体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与小车仍然相对静止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所受合力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可知此时小车对物体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的摩擦力为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方向向右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且为静摩擦力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受到的摩擦力大小不变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假设成立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受到的弹簧拉力大小不变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p>
          <a:p>
            <a:pPr hangingPunct="0">
              <a:spcAft>
                <a:spcPts val="0"/>
              </a:spcAft>
              <a:tabLst>
                <a:tab pos="1081088" algn="l"/>
                <a:tab pos="594042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4193;FounderCES"/>
          <p:cNvPicPr/>
          <p:nvPr/>
        </p:nvPicPr>
        <p:blipFill>
          <a:blip r:embed="rId2"/>
          <a:stretch>
            <a:fillRect/>
          </a:stretch>
        </p:blipFill>
        <p:spPr>
          <a:xfrm>
            <a:off x="514207" y="956978"/>
            <a:ext cx="840740" cy="299720"/>
          </a:xfrm>
          <a:prstGeom prst="rect">
            <a:avLst/>
          </a:prstGeom>
        </p:spPr>
      </p:pic>
      <p:pic>
        <p:nvPicPr>
          <p:cNvPr id="4" name="we431.jpg" descr="id:2147494186;FounderCES"/>
          <p:cNvPicPr/>
          <p:nvPr/>
        </p:nvPicPr>
        <p:blipFill>
          <a:blip r:embed="rId3"/>
          <a:stretch>
            <a:fillRect/>
          </a:stretch>
        </p:blipFill>
        <p:spPr>
          <a:xfrm>
            <a:off x="4303578" y="3356992"/>
            <a:ext cx="3600400" cy="1652714"/>
          </a:xfrm>
          <a:prstGeom prst="rect">
            <a:avLst/>
          </a:prstGeom>
        </p:spPr>
      </p:pic>
    </p:spTree>
    <p:extLst>
      <p:ext uri="{BB962C8B-B14F-4D97-AF65-F5344CB8AC3E}">
        <p14:creationId xmlns:p14="http://schemas.microsoft.com/office/powerpoint/2010/main" val="23194401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39978"/>
          </a:xfrm>
        </p:spPr>
        <p:txBody>
          <a:bodyPr/>
          <a:lstStyle/>
          <a:p>
            <a:pPr hangingPunct="0">
              <a:spcAft>
                <a:spcPts val="0"/>
              </a:spcAft>
              <a:tabLst>
                <a:tab pos="1341438"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山东济宁兖州区期中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如图所示，木块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质量分别为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kg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kg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，它们与水平地面间的动摩擦因数均为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，最大静摩擦力等于滑动摩擦力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初始状态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间的轻弹簧被压缩了</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上的水平推力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，系统静止不动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已知弹簧的劲度系数为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N/m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现撤去推力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941060" algn="l"/>
              </a:tabLst>
            </a:pPr>
            <a:endParaRPr lang="en-US" altLang="zh-CN" sz="19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zh-CN" altLang="zh-CN" sz="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撤去推力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所受摩擦力大小是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方向向右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撤去推力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所受摩擦力大小是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方向向右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撤去推力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后瞬间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所受摩擦力大小是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方向向右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撤去推力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后瞬间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所受摩擦力大小是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方向向左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588h.jpg" descr="id:2147494214;FounderCES"/>
          <p:cNvPicPr/>
          <p:nvPr/>
        </p:nvPicPr>
        <p:blipFill>
          <a:blip r:embed="rId2"/>
          <a:stretch>
            <a:fillRect/>
          </a:stretch>
        </p:blipFill>
        <p:spPr>
          <a:xfrm>
            <a:off x="4222998" y="3140968"/>
            <a:ext cx="4025379" cy="703304"/>
          </a:xfrm>
          <a:prstGeom prst="rect">
            <a:avLst/>
          </a:prstGeom>
        </p:spPr>
      </p:pic>
      <p:pic>
        <p:nvPicPr>
          <p:cNvPr id="4" name="24典例2.eps" descr="id:2147494207;FounderCES"/>
          <p:cNvPicPr/>
          <p:nvPr/>
        </p:nvPicPr>
        <p:blipFill>
          <a:blip r:embed="rId3"/>
          <a:stretch>
            <a:fillRect/>
          </a:stretch>
        </p:blipFill>
        <p:spPr>
          <a:xfrm>
            <a:off x="478582" y="884970"/>
            <a:ext cx="1203325" cy="387350"/>
          </a:xfrm>
          <a:prstGeom prst="rect">
            <a:avLst/>
          </a:prstGeom>
        </p:spPr>
      </p:pic>
      <p:sp>
        <p:nvSpPr>
          <p:cNvPr id="5" name="内容占位符 1"/>
          <p:cNvSpPr txBox="1">
            <a:spLocks/>
          </p:cNvSpPr>
          <p:nvPr/>
        </p:nvSpPr>
        <p:spPr bwMode="auto">
          <a:xfrm>
            <a:off x="360854" y="6165304"/>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93967;FounderCES"/>
          <p:cNvPicPr/>
          <p:nvPr/>
        </p:nvPicPr>
        <p:blipFill>
          <a:blip r:embed="rId4"/>
          <a:stretch>
            <a:fillRect/>
          </a:stretch>
        </p:blipFill>
        <p:spPr>
          <a:xfrm>
            <a:off x="430424" y="6327905"/>
            <a:ext cx="842082" cy="299992"/>
          </a:xfrm>
          <a:prstGeom prst="rect">
            <a:avLst/>
          </a:prstGeom>
        </p:spPr>
      </p:pic>
    </p:spTree>
    <p:extLst>
      <p:ext uri="{BB962C8B-B14F-4D97-AF65-F5344CB8AC3E}">
        <p14:creationId xmlns:p14="http://schemas.microsoft.com/office/powerpoint/2010/main" val="1895552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lgn="dist" hangingPunct="0">
              <a:spcAft>
                <a:spcPts val="0"/>
              </a:spcAft>
              <a:tabLst>
                <a:tab pos="1163638" algn="l"/>
                <a:tab pos="5940425" algn="l"/>
              </a:tabLs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与地面间的最大静摩擦力为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弹簧的弹力为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由题意可知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处于静止状态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方向向左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与地面间的最大静摩擦力为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弹簧的弹力为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163638" algn="l"/>
                <a:tab pos="594042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处于静止状态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方向向左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撤去推力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后瞬间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弹簧的弹力不变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仍为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的最大静摩擦力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会滑动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受的摩擦力为滑动摩擦力</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方向向右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撤去推力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后瞬间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弹簧的弹力不变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仍为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与地面间的最大静摩擦力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仍处于静止状态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方向向左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4221;FounderCES"/>
          <p:cNvPicPr/>
          <p:nvPr/>
        </p:nvPicPr>
        <p:blipFill>
          <a:blip r:embed="rId2"/>
          <a:stretch>
            <a:fillRect/>
          </a:stretch>
        </p:blipFill>
        <p:spPr>
          <a:xfrm>
            <a:off x="514965" y="956978"/>
            <a:ext cx="840740" cy="299720"/>
          </a:xfrm>
          <a:prstGeom prst="rect">
            <a:avLst/>
          </a:prstGeom>
        </p:spPr>
      </p:pic>
      <p:pic>
        <p:nvPicPr>
          <p:cNvPr id="4" name="ef588h.jpg" descr="id:2147494214;FounderCES"/>
          <p:cNvPicPr/>
          <p:nvPr/>
        </p:nvPicPr>
        <p:blipFill>
          <a:blip r:embed="rId3"/>
          <a:stretch>
            <a:fillRect/>
          </a:stretch>
        </p:blipFill>
        <p:spPr>
          <a:xfrm>
            <a:off x="4583038" y="5824433"/>
            <a:ext cx="4025379" cy="703304"/>
          </a:xfrm>
          <a:prstGeom prst="rect">
            <a:avLst/>
          </a:prstGeom>
        </p:spPr>
      </p:pic>
    </p:spTree>
    <p:extLst>
      <p:ext uri="{BB962C8B-B14F-4D97-AF65-F5344CB8AC3E}">
        <p14:creationId xmlns:p14="http://schemas.microsoft.com/office/powerpoint/2010/main" val="3064522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746120"/>
            <a:ext cx="11485848" cy="4454233"/>
          </a:xfrm>
        </p:spPr>
        <p:txBody>
          <a:bodyPr/>
          <a:lstStyle/>
          <a:p>
            <a:pPr hangingPunct="0">
              <a:spcAft>
                <a:spcPts val="0"/>
              </a:spcAft>
              <a:tabLst>
                <a:tab pos="1433513"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静摩擦力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：当两个彼此接触、挤压的物体之间没有发生相对运动，但具有相对运动的趋势时，接触面上会产生一种阻碍相对运动趋势的力，这种力称为静摩擦力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产生条件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两物体接触且挤压，即存在弹力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接触面不光滑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两物体间有相对运动趋势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：静摩擦力的方向总是与接触面相切，并且与相对运动趋势的方向相反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3896;FounderCES"/>
          <p:cNvPicPr/>
          <p:nvPr/>
        </p:nvPicPr>
        <p:blipFill>
          <a:blip r:embed="rId2"/>
          <a:stretch>
            <a:fillRect/>
          </a:stretch>
        </p:blipFill>
        <p:spPr>
          <a:xfrm>
            <a:off x="360855" y="886142"/>
            <a:ext cx="1413871" cy="375988"/>
          </a:xfrm>
          <a:prstGeom prst="rect">
            <a:avLst/>
          </a:prstGeom>
        </p:spPr>
      </p:pic>
    </p:spTree>
    <p:extLst>
      <p:ext uri="{BB962C8B-B14F-4D97-AF65-F5344CB8AC3E}">
        <p14:creationId xmlns:p14="http://schemas.microsoft.com/office/powerpoint/2010/main" val="3698984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1361532" y="3035216"/>
            <a:ext cx="1368152" cy="462384"/>
          </a:xfrm>
          <a:prstGeom prst="rect">
            <a:avLst/>
          </a:prstGeom>
        </p:spPr>
      </p:pic>
      <p:sp>
        <p:nvSpPr>
          <p:cNvPr id="2" name="内容占位符 1"/>
          <p:cNvSpPr>
            <a:spLocks noGrp="1"/>
          </p:cNvSpPr>
          <p:nvPr>
            <p:ph idx="1"/>
          </p:nvPr>
        </p:nvSpPr>
        <p:spPr>
          <a:xfrm>
            <a:off x="360854" y="746120"/>
            <a:ext cx="11485848" cy="4524315"/>
          </a:xfrm>
        </p:spPr>
        <p:txBody>
          <a:bodyPr/>
          <a:lstStyle/>
          <a:p>
            <a:pPr hangingPunct="0">
              <a:spcAft>
                <a:spcPts val="0"/>
              </a:spcAft>
              <a:tabLst>
                <a:tab pos="5941060" algn="l"/>
              </a:tabLst>
            </a:pPr>
            <a:r>
              <a:rPr lang="en-US" altLang="zh-CN" b="1" smtClean="0"/>
              <a:t>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t>大小</a:t>
            </a:r>
            <a:r>
              <a:rPr lang="zh-CN" altLang="zh-CN" b="1"/>
              <a:t>：随沿相对运动趋势方向的外力</a:t>
            </a:r>
            <a:r>
              <a:rPr lang="en-US" altLang="zh-CN" b="1" i="1"/>
              <a:t>F</a:t>
            </a:r>
            <a:r>
              <a:rPr lang="zh-CN" altLang="zh-CN" b="1"/>
              <a:t>的变化而变化，但有一个最大值</a:t>
            </a:r>
            <a:r>
              <a:rPr lang="en-US" altLang="zh-CN" b="1"/>
              <a:t>.</a:t>
            </a:r>
            <a:endParaRPr lang="zh-CN" altLang="zh-CN"/>
          </a:p>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最大静摩擦力</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静摩擦力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有最大值</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，其大小等于两个物体刚要产生相对运动时所需要的沿相对运动趋势方向的外力大小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两物体间实际产生的静摩擦力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与最大静摩擦力</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，当两个物体产生相对运动之后，静摩擦力会变为滑动摩擦力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最大静摩擦力与两物体间的压力成正比，并与接触面的性质有关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更精确的实验表明，最大静摩擦力略大于滑动摩擦力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有时为了计算方便，可认为最大静摩擦力近似等于滑动摩擦力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394925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746120"/>
            <a:ext cx="11485848" cy="4524315"/>
          </a:xfrm>
        </p:spPr>
        <p:txBody>
          <a:bodyPr/>
          <a:lstStyle/>
          <a:p>
            <a:pPr hangingPunct="0">
              <a:spcAft>
                <a:spcPts val="0"/>
              </a:spcAft>
              <a:tabLst>
                <a:tab pos="1524000"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摩擦力</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的调控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增大摩擦力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加大压力；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选用动摩擦因数更大的材料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减小摩擦力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减小压力；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选用动摩擦因数更小的材料；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用滚动摩擦代替滑动摩擦等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光滑物体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摩擦力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不可能完全消除，若对于研究的问题来说，摩擦力小到可忽略不计，我们则称相关的物体为光滑物体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3903;FounderCES"/>
          <p:cNvPicPr/>
          <p:nvPr/>
        </p:nvPicPr>
        <p:blipFill>
          <a:blip r:embed="rId2"/>
          <a:stretch>
            <a:fillRect/>
          </a:stretch>
        </p:blipFill>
        <p:spPr>
          <a:xfrm>
            <a:off x="360854" y="898133"/>
            <a:ext cx="1426973" cy="379472"/>
          </a:xfrm>
          <a:prstGeom prst="rect">
            <a:avLst/>
          </a:prstGeom>
        </p:spPr>
      </p:pic>
    </p:spTree>
    <p:extLst>
      <p:ext uri="{BB962C8B-B14F-4D97-AF65-F5344CB8AC3E}">
        <p14:creationId xmlns:p14="http://schemas.microsoft.com/office/powerpoint/2010/main" val="2242079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4524315"/>
          </a:xfrm>
        </p:spPr>
        <p:txBody>
          <a:bodyPr/>
          <a:lstStyle/>
          <a:p>
            <a:pPr hangingPunct="0">
              <a:spcAft>
                <a:spcPts val="0"/>
              </a:spcAft>
              <a:tabLst>
                <a:tab pos="5941060"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静摩擦力</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的分析要注意三性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隐蔽性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静摩擦力虽然总是阻碍相对运动趋势，但相对运动趋势往往不容易确定，一般要用假设法去推理分析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被动性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静摩擦力没有确定的计算公式，是因为其大小往往需要由其他外力和运动状态一起来决定，或其他外力跟静摩擦力的合力决定物体的运动状态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一般需要根据运动状态或平衡条件确定</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3931;FounderCES"/>
          <p:cNvPicPr/>
          <p:nvPr/>
        </p:nvPicPr>
        <p:blipFill>
          <a:blip r:embed="rId2"/>
          <a:stretch>
            <a:fillRect/>
          </a:stretch>
        </p:blipFill>
        <p:spPr>
          <a:xfrm>
            <a:off x="2553382" y="787282"/>
            <a:ext cx="6926200" cy="573654"/>
          </a:xfrm>
          <a:prstGeom prst="rect">
            <a:avLst/>
          </a:prstGeom>
        </p:spPr>
      </p:pic>
      <p:pic>
        <p:nvPicPr>
          <p:cNvPr id="5" name="要点1.eps" descr="id:2147491329;FounderCES"/>
          <p:cNvPicPr/>
          <p:nvPr/>
        </p:nvPicPr>
        <p:blipFill>
          <a:blip r:embed="rId3"/>
          <a:stretch>
            <a:fillRect/>
          </a:stretch>
        </p:blipFill>
        <p:spPr>
          <a:xfrm>
            <a:off x="360854" y="1619046"/>
            <a:ext cx="1053832" cy="369794"/>
          </a:xfrm>
          <a:prstGeom prst="rect">
            <a:avLst/>
          </a:prstGeom>
        </p:spPr>
      </p:pic>
    </p:spTree>
    <p:extLst>
      <p:ext uri="{BB962C8B-B14F-4D97-AF65-F5344CB8AC3E}">
        <p14:creationId xmlns:p14="http://schemas.microsoft.com/office/powerpoint/2010/main" val="3595774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可变性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只要静摩擦力小于最大静摩擦力，当其他外力变化，或运动状态有所变化时，静摩擦力的大小和方向会相应变化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082379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746120"/>
            <a:ext cx="11485848" cy="5009064"/>
          </a:xfrm>
        </p:spPr>
        <p:txBody>
          <a:bodyPr/>
          <a:lstStyle/>
          <a:p>
            <a:pPr hangingPunct="0">
              <a:spcAft>
                <a:spcPts val="0"/>
              </a:spcAft>
              <a:tabLst>
                <a:tab pos="1343025"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山东潍坊期末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如图所示，木块甲、乙中间夹有一压缩的轻弹簧，弹簧的劲度系数为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 N/m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，压缩量为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的水平拉力作用在木块乙上，甲、乙均静止不动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1343025" algn="l"/>
                <a:tab pos="5940425" algn="l"/>
              </a:tabLs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1343025" algn="l"/>
                <a:tab pos="5940425"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1343025" algn="l"/>
                <a:tab pos="5940425" algn="l"/>
              </a:tabLst>
            </a:pP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木块甲所受摩擦力的大小为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方向水平向右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木块甲所受摩擦力的大小为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方向水平向右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木块乙所受摩擦力的大小为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方向水平向右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木块乙所受摩擦力的大小为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方向水平向左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1.eps" descr="id:2147491358;FounderCES"/>
          <p:cNvPicPr/>
          <p:nvPr/>
        </p:nvPicPr>
        <p:blipFill>
          <a:blip r:embed="rId2"/>
          <a:stretch>
            <a:fillRect/>
          </a:stretch>
        </p:blipFill>
        <p:spPr>
          <a:xfrm>
            <a:off x="360854" y="875610"/>
            <a:ext cx="1203325" cy="387350"/>
          </a:xfrm>
          <a:prstGeom prst="rect">
            <a:avLst/>
          </a:prstGeom>
        </p:spPr>
      </p:pic>
      <p:pic>
        <p:nvPicPr>
          <p:cNvPr id="6" name="as823.jpg" descr="id:2147493958;FounderCES"/>
          <p:cNvPicPr/>
          <p:nvPr/>
        </p:nvPicPr>
        <p:blipFill>
          <a:blip r:embed="rId3"/>
          <a:stretch>
            <a:fillRect/>
          </a:stretch>
        </p:blipFill>
        <p:spPr>
          <a:xfrm>
            <a:off x="4367014" y="2608721"/>
            <a:ext cx="4248472" cy="641803"/>
          </a:xfrm>
          <a:prstGeom prst="rect">
            <a:avLst/>
          </a:prstGeom>
        </p:spPr>
      </p:pic>
      <p:sp>
        <p:nvSpPr>
          <p:cNvPr id="7" name="内容占位符 1"/>
          <p:cNvSpPr txBox="1">
            <a:spLocks/>
          </p:cNvSpPr>
          <p:nvPr/>
        </p:nvSpPr>
        <p:spPr bwMode="auto">
          <a:xfrm>
            <a:off x="360854" y="559662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答案.eps" descr="id:2147493967;FounderCES"/>
          <p:cNvPicPr/>
          <p:nvPr/>
        </p:nvPicPr>
        <p:blipFill>
          <a:blip r:embed="rId4"/>
          <a:stretch>
            <a:fillRect/>
          </a:stretch>
        </p:blipFill>
        <p:spPr>
          <a:xfrm>
            <a:off x="430424" y="5781805"/>
            <a:ext cx="842082" cy="299992"/>
          </a:xfrm>
          <a:prstGeom prst="rect">
            <a:avLst/>
          </a:prstGeom>
        </p:spPr>
      </p:pic>
    </p:spTree>
    <p:extLst>
      <p:ext uri="{BB962C8B-B14F-4D97-AF65-F5344CB8AC3E}">
        <p14:creationId xmlns:p14="http://schemas.microsoft.com/office/powerpoint/2010/main" val="539176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180</TotalTime>
  <Words>1432</Words>
  <Application>Microsoft Office PowerPoint</Application>
  <PresentationFormat>自定义</PresentationFormat>
  <Paragraphs>195</Paragraphs>
  <Slides>35</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35</vt:i4>
      </vt:variant>
    </vt:vector>
  </HeadingPairs>
  <TitlesOfParts>
    <vt:vector size="46"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384</cp:revision>
  <dcterms:created xsi:type="dcterms:W3CDTF">2020-11-06T05:24:00Z</dcterms:created>
  <dcterms:modified xsi:type="dcterms:W3CDTF">2025-06-20T06:42:53Z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